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28" r:id="rId2"/>
    <p:sldId id="321" r:id="rId3"/>
    <p:sldId id="423" r:id="rId4"/>
    <p:sldId id="424" r:id="rId5"/>
    <p:sldId id="422" r:id="rId6"/>
    <p:sldId id="370" r:id="rId7"/>
    <p:sldId id="421" r:id="rId8"/>
    <p:sldId id="425" r:id="rId9"/>
    <p:sldId id="361" r:id="rId10"/>
    <p:sldId id="409" r:id="rId11"/>
    <p:sldId id="408" r:id="rId12"/>
    <p:sldId id="396" r:id="rId13"/>
    <p:sldId id="397" r:id="rId14"/>
    <p:sldId id="414" r:id="rId15"/>
    <p:sldId id="420" r:id="rId16"/>
    <p:sldId id="426" r:id="rId17"/>
    <p:sldId id="259" r:id="rId18"/>
    <p:sldId id="416" r:id="rId19"/>
  </p:sldIdLst>
  <p:sldSz cx="12192000" cy="6858000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EF488"/>
    <a:srgbClr val="FF99CC"/>
    <a:srgbClr val="CBF9C5"/>
    <a:srgbClr val="DAE917"/>
    <a:srgbClr val="CE229D"/>
    <a:srgbClr val="FF33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5063" autoAdjust="0"/>
  </p:normalViewPr>
  <p:slideViewPr>
    <p:cSldViewPr>
      <p:cViewPr varScale="1">
        <p:scale>
          <a:sx n="77" d="100"/>
          <a:sy n="77" d="100"/>
        </p:scale>
        <p:origin x="85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6A80E74-5C63-4567-9E1D-85990305E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16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D0CF8B-77A3-4F78-8F85-9F75127805CD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0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280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97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182D5-9A57-4D41-8004-71D48B91A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13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42696-76AD-4910-A61C-3CE08A888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2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77251-FB86-4650-828E-17A56F22E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08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EDF99-D713-483D-B8D5-55E056F88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89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03958-85A8-4553-BC98-7A311689E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37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35E1B-FAE3-42FB-B73C-249FC76A0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0F60A-B2C2-4E61-93F5-1F7E1FE20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51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C414E-8818-47C0-B21F-C4A253DB29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58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F29E7-4A63-4BC8-9C79-6DB6766CB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59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C1B41-189D-461C-B5D3-0D02BCB04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12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F9C9A-42F9-4C34-8C3D-8412EB6BE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97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B66E5-8B6A-48A2-893E-41C249D68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68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5F10DE5D-6CB7-436A-8139-AD8DFE82AB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752600" y="990600"/>
            <a:ext cx="876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 </a:t>
            </a:r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sz="36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alt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2021</a:t>
            </a:r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4144045" y="1689100"/>
            <a:ext cx="4040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3808412" y="2309813"/>
            <a:ext cx="40401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77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1524000" y="3048000"/>
            <a:ext cx="4724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3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          Mang theo </a:t>
            </a:r>
            <a:r>
              <a:rPr lang="en-US" altLang="en-US" sz="2000" b="1" u="sng">
                <a:latin typeface="Times New Roman" panose="02020603050405020304" pitchFamily="18" charset="0"/>
              </a:rPr>
              <a:t>truyện cổ</a:t>
            </a:r>
            <a:r>
              <a:rPr lang="en-US" altLang="en-US" sz="2000" b="1">
                <a:latin typeface="Times New Roman" panose="02020603050405020304" pitchFamily="18" charset="0"/>
              </a:rPr>
              <a:t> tôi đi</a:t>
            </a:r>
          </a:p>
          <a:p>
            <a:pPr algn="just">
              <a:spcBef>
                <a:spcPct val="3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  Nghe trong </a:t>
            </a:r>
            <a:r>
              <a:rPr lang="en-US" altLang="en-US" sz="2000" b="1" u="sng">
                <a:latin typeface="Times New Roman" panose="02020603050405020304" pitchFamily="18" charset="0"/>
              </a:rPr>
              <a:t>cuộc sống</a:t>
            </a:r>
            <a:r>
              <a:rPr lang="en-US" altLang="en-US" sz="2000" b="1">
                <a:latin typeface="Times New Roman" panose="02020603050405020304" pitchFamily="18" charset="0"/>
              </a:rPr>
              <a:t> thầm thì </a:t>
            </a:r>
            <a:r>
              <a:rPr lang="en-US" altLang="en-US" sz="2000" b="1" u="sng">
                <a:latin typeface="Times New Roman" panose="02020603050405020304" pitchFamily="18" charset="0"/>
              </a:rPr>
              <a:t>tiếng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 u="sng">
                <a:latin typeface="Times New Roman" panose="02020603050405020304" pitchFamily="18" charset="0"/>
              </a:rPr>
              <a:t>xưa</a:t>
            </a:r>
          </a:p>
          <a:p>
            <a:pPr algn="just">
              <a:spcBef>
                <a:spcPct val="3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         Vàng </a:t>
            </a:r>
            <a:r>
              <a:rPr lang="en-US" altLang="en-US" sz="2000" b="1" u="sng">
                <a:latin typeface="Times New Roman" panose="02020603050405020304" pitchFamily="18" charset="0"/>
              </a:rPr>
              <a:t>cơn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 u="sng">
                <a:latin typeface="Times New Roman" panose="02020603050405020304" pitchFamily="18" charset="0"/>
              </a:rPr>
              <a:t>nắng</a:t>
            </a:r>
            <a:r>
              <a:rPr lang="en-US" altLang="en-US" sz="2000" b="1">
                <a:latin typeface="Times New Roman" panose="02020603050405020304" pitchFamily="18" charset="0"/>
              </a:rPr>
              <a:t>, trắng </a:t>
            </a:r>
            <a:r>
              <a:rPr lang="en-US" altLang="en-US" sz="2000" b="1" u="sng">
                <a:latin typeface="Times New Roman" panose="02020603050405020304" pitchFamily="18" charset="0"/>
              </a:rPr>
              <a:t>cơn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 u="sng">
                <a:latin typeface="Times New Roman" panose="02020603050405020304" pitchFamily="18" charset="0"/>
              </a:rPr>
              <a:t>mưa</a:t>
            </a:r>
          </a:p>
          <a:p>
            <a:pPr algn="just">
              <a:spcBef>
                <a:spcPct val="3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  </a:t>
            </a:r>
            <a:r>
              <a:rPr lang="en-US" altLang="en-US" sz="2000" b="1" u="sng">
                <a:latin typeface="Times New Roman" panose="02020603050405020304" pitchFamily="18" charset="0"/>
              </a:rPr>
              <a:t>Con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 u="sng">
                <a:latin typeface="Times New Roman" panose="02020603050405020304" pitchFamily="18" charset="0"/>
              </a:rPr>
              <a:t>sông</a:t>
            </a:r>
            <a:r>
              <a:rPr lang="en-US" altLang="en-US" sz="2000" b="1">
                <a:latin typeface="Times New Roman" panose="02020603050405020304" pitchFamily="18" charset="0"/>
              </a:rPr>
              <a:t> chảy có </a:t>
            </a:r>
            <a:r>
              <a:rPr lang="en-US" altLang="en-US" sz="2000" b="1" u="sng">
                <a:latin typeface="Times New Roman" panose="02020603050405020304" pitchFamily="18" charset="0"/>
              </a:rPr>
              <a:t>rặng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 u="sng">
                <a:latin typeface="Times New Roman" panose="02020603050405020304" pitchFamily="18" charset="0"/>
              </a:rPr>
              <a:t>dừa</a:t>
            </a:r>
            <a:r>
              <a:rPr lang="en-US" altLang="en-US" sz="2000" b="1">
                <a:latin typeface="Times New Roman" panose="02020603050405020304" pitchFamily="18" charset="0"/>
              </a:rPr>
              <a:t> nghiêng soi</a:t>
            </a:r>
          </a:p>
          <a:p>
            <a:pPr algn="just">
              <a:spcBef>
                <a:spcPct val="3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         </a:t>
            </a:r>
            <a:r>
              <a:rPr lang="en-US" altLang="en-US" sz="2000" b="1" u="sng">
                <a:latin typeface="Times New Roman" panose="02020603050405020304" pitchFamily="18" charset="0"/>
              </a:rPr>
              <a:t>Đời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 u="sng">
                <a:latin typeface="Times New Roman" panose="02020603050405020304" pitchFamily="18" charset="0"/>
              </a:rPr>
              <a:t>cha ông</a:t>
            </a:r>
            <a:r>
              <a:rPr lang="en-US" altLang="en-US" sz="2000" b="1">
                <a:latin typeface="Times New Roman" panose="02020603050405020304" pitchFamily="18" charset="0"/>
              </a:rPr>
              <a:t> với </a:t>
            </a:r>
            <a:r>
              <a:rPr lang="en-US" altLang="en-US" sz="2000" b="1" u="sng">
                <a:latin typeface="Times New Roman" panose="02020603050405020304" pitchFamily="18" charset="0"/>
              </a:rPr>
              <a:t>đời</a:t>
            </a:r>
            <a:r>
              <a:rPr lang="en-US" altLang="en-US" sz="2000" b="1">
                <a:latin typeface="Times New Roman" panose="02020603050405020304" pitchFamily="18" charset="0"/>
              </a:rPr>
              <a:t> tôi</a:t>
            </a:r>
          </a:p>
          <a:p>
            <a:pPr algn="just">
              <a:spcBef>
                <a:spcPct val="3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   Như </a:t>
            </a:r>
            <a:r>
              <a:rPr lang="en-US" altLang="en-US" sz="2000" b="1" u="sng">
                <a:latin typeface="Times New Roman" panose="02020603050405020304" pitchFamily="18" charset="0"/>
              </a:rPr>
              <a:t>con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 b="1" u="sng">
                <a:latin typeface="Times New Roman" panose="02020603050405020304" pitchFamily="18" charset="0"/>
              </a:rPr>
              <a:t>sông </a:t>
            </a:r>
            <a:r>
              <a:rPr lang="en-US" altLang="en-US" sz="2000" b="1">
                <a:latin typeface="Times New Roman" panose="02020603050405020304" pitchFamily="18" charset="0"/>
              </a:rPr>
              <a:t>với </a:t>
            </a:r>
            <a:r>
              <a:rPr lang="en-US" altLang="en-US" sz="2000" b="1" u="sng">
                <a:latin typeface="Times New Roman" panose="02020603050405020304" pitchFamily="18" charset="0"/>
              </a:rPr>
              <a:t>chân trời</a:t>
            </a:r>
            <a:r>
              <a:rPr lang="en-US" altLang="en-US" sz="2000" b="1">
                <a:latin typeface="Times New Roman" panose="02020603050405020304" pitchFamily="18" charset="0"/>
              </a:rPr>
              <a:t> đã xa</a:t>
            </a:r>
          </a:p>
          <a:p>
            <a:pPr algn="just">
              <a:spcBef>
                <a:spcPct val="3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         Chỉ còn </a:t>
            </a:r>
            <a:r>
              <a:rPr lang="en-US" altLang="en-US" sz="2000" b="1" u="sng">
                <a:latin typeface="Times New Roman" panose="02020603050405020304" pitchFamily="18" charset="0"/>
              </a:rPr>
              <a:t>truyện cổ </a:t>
            </a:r>
            <a:r>
              <a:rPr lang="en-US" altLang="en-US" sz="2000" b="1">
                <a:latin typeface="Times New Roman" panose="02020603050405020304" pitchFamily="18" charset="0"/>
              </a:rPr>
              <a:t>thiết tha</a:t>
            </a:r>
          </a:p>
          <a:p>
            <a:pPr algn="just">
              <a:spcBef>
                <a:spcPct val="3000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</a:rPr>
              <a:t>   Cho tôi nhận mặt </a:t>
            </a:r>
            <a:r>
              <a:rPr lang="en-US" altLang="en-US" sz="2000" b="1" u="sng">
                <a:latin typeface="Times New Roman" panose="02020603050405020304" pitchFamily="18" charset="0"/>
              </a:rPr>
              <a:t>ông cha</a:t>
            </a:r>
            <a:r>
              <a:rPr lang="en-US" altLang="en-US" sz="2000" b="1">
                <a:latin typeface="Times New Roman" panose="02020603050405020304" pitchFamily="18" charset="0"/>
              </a:rPr>
              <a:t> của mình.</a:t>
            </a:r>
          </a:p>
          <a:p>
            <a:pPr algn="just">
              <a:spcBef>
                <a:spcPct val="30000"/>
              </a:spcBef>
              <a:buFontTx/>
              <a:buNone/>
            </a:pPr>
            <a:r>
              <a:rPr lang="en-US" altLang="en-US" sz="2000" b="1" i="1">
                <a:latin typeface="Times New Roman" panose="02020603050405020304" pitchFamily="18" charset="0"/>
              </a:rPr>
              <a:t>                                         Lâm Thị Mỹ Dạ</a:t>
            </a:r>
          </a:p>
        </p:txBody>
      </p:sp>
      <p:sp>
        <p:nvSpPr>
          <p:cNvPr id="17411" name="Line 11"/>
          <p:cNvSpPr>
            <a:spLocks noChangeShapeType="1"/>
          </p:cNvSpPr>
          <p:nvPr/>
        </p:nvSpPr>
        <p:spPr bwMode="auto">
          <a:xfrm>
            <a:off x="6248400" y="3124200"/>
            <a:ext cx="0" cy="3733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Text Box 12"/>
          <p:cNvSpPr txBox="1">
            <a:spLocks noChangeArrowheads="1"/>
          </p:cNvSpPr>
          <p:nvPr/>
        </p:nvSpPr>
        <p:spPr bwMode="auto">
          <a:xfrm>
            <a:off x="6261100" y="29718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660066"/>
                </a:solidFill>
                <a:latin typeface="Times New Roman" panose="02020603050405020304" pitchFamily="18" charset="0"/>
              </a:rPr>
              <a:t>Từ chỉ người: </a:t>
            </a: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ông cha,</a:t>
            </a:r>
          </a:p>
        </p:txBody>
      </p:sp>
      <p:sp>
        <p:nvSpPr>
          <p:cNvPr id="17413" name="Text Box 13"/>
          <p:cNvSpPr txBox="1">
            <a:spLocks noChangeArrowheads="1"/>
          </p:cNvSpPr>
          <p:nvPr/>
        </p:nvSpPr>
        <p:spPr bwMode="auto">
          <a:xfrm>
            <a:off x="6273800" y="35814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660066"/>
                </a:solidFill>
                <a:latin typeface="Times New Roman" panose="02020603050405020304" pitchFamily="18" charset="0"/>
              </a:rPr>
              <a:t>Từ chỉ vật: </a:t>
            </a: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sông,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9372600" y="2971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cha ông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8607425" y="357028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dừa, 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9220200" y="3556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chân trời</a:t>
            </a:r>
          </a:p>
        </p:txBody>
      </p:sp>
      <p:sp>
        <p:nvSpPr>
          <p:cNvPr id="17417" name="Text Box 29"/>
          <p:cNvSpPr txBox="1">
            <a:spLocks noChangeArrowheads="1"/>
          </p:cNvSpPr>
          <p:nvPr/>
        </p:nvSpPr>
        <p:spPr bwMode="auto">
          <a:xfrm>
            <a:off x="1676400" y="2447925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2. Xếp các từ em mới tìm được vào nhóm thích hợp :</a:t>
            </a:r>
          </a:p>
        </p:txBody>
      </p:sp>
      <p:sp>
        <p:nvSpPr>
          <p:cNvPr id="17418" name="Text Box 13"/>
          <p:cNvSpPr txBox="1">
            <a:spLocks noChangeArrowheads="1"/>
          </p:cNvSpPr>
          <p:nvPr/>
        </p:nvSpPr>
        <p:spPr bwMode="auto">
          <a:xfrm>
            <a:off x="6283325" y="4186238"/>
            <a:ext cx="41560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660066"/>
                </a:solidFill>
                <a:latin typeface="Times New Roman" panose="02020603050405020304" pitchFamily="18" charset="0"/>
              </a:rPr>
              <a:t>Từ chỉ hiện tượng: </a:t>
            </a:r>
            <a:r>
              <a:rPr lang="en-US" altLang="en-US" sz="2400" b="1">
                <a:solidFill>
                  <a:srgbClr val="000066"/>
                </a:solidFill>
                <a:latin typeface="Times New Roman" panose="02020603050405020304" pitchFamily="18" charset="0"/>
              </a:rPr>
              <a:t>mưa,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9559925" y="4179888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nắng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033588" y="2447925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Xếp</a:t>
            </a: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7027863" y="2446338"/>
            <a:ext cx="3159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nhóm thích hợp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752600" y="1447800"/>
            <a:ext cx="2409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I. Nhận xét</a:t>
            </a:r>
          </a:p>
        </p:txBody>
      </p:sp>
      <p:sp>
        <p:nvSpPr>
          <p:cNvPr id="17426" name="Text Box 2"/>
          <p:cNvSpPr txBox="1">
            <a:spLocks noChangeArrowheads="1"/>
          </p:cNvSpPr>
          <p:nvPr/>
        </p:nvSpPr>
        <p:spPr bwMode="auto">
          <a:xfrm>
            <a:off x="1676400" y="1981200"/>
            <a:ext cx="792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1. Tìm các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danh từ trong </a:t>
            </a:r>
            <a:r>
              <a:rPr lang="en-US" altLang="en-US" sz="2800" b="1">
                <a:latin typeface="Times New Roman" panose="02020603050405020304" pitchFamily="18" charset="0"/>
              </a:rPr>
              <a:t>đoạn thơ sau: 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309933" y="4754817"/>
            <a:ext cx="291026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660066"/>
                </a:solidFill>
                <a:latin typeface="Times New Roman" panose="02020603050405020304" pitchFamily="18" charset="0"/>
              </a:rPr>
              <a:t>Từ chỉ </a:t>
            </a:r>
            <a:r>
              <a:rPr lang="en-US" altLang="en-US" sz="2400" b="1" smtClean="0">
                <a:solidFill>
                  <a:srgbClr val="660066"/>
                </a:solidFill>
                <a:latin typeface="Times New Roman" panose="02020603050405020304" pitchFamily="18" charset="0"/>
              </a:rPr>
              <a:t>đơn vị: </a:t>
            </a:r>
            <a:r>
              <a:rPr lang="en-US" altLang="en-US" sz="2400" b="1" smtClean="0">
                <a:solidFill>
                  <a:srgbClr val="000066"/>
                </a:solidFill>
                <a:latin typeface="Times New Roman" panose="02020603050405020304" pitchFamily="18" charset="0"/>
              </a:rPr>
              <a:t>con,</a:t>
            </a:r>
            <a:endParaRPr lang="en-US" altLang="en-US" sz="24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8950325" y="4784726"/>
            <a:ext cx="81808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cơn,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9741672" y="4759579"/>
            <a:ext cx="9263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rặng,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10512552" y="4759579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rgbClr val="FF3300"/>
                </a:solidFill>
                <a:latin typeface="Times New Roman" panose="02020603050405020304" pitchFamily="18" charset="0"/>
              </a:rPr>
              <a:t>lít...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6355366" y="5423917"/>
            <a:ext cx="39891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660066"/>
                </a:solidFill>
                <a:latin typeface="Times New Roman" panose="02020603050405020304" pitchFamily="18" charset="0"/>
              </a:rPr>
              <a:t>Từ chỉ </a:t>
            </a:r>
            <a:r>
              <a:rPr lang="en-US" altLang="en-US" sz="2400" b="1" smtClean="0">
                <a:solidFill>
                  <a:srgbClr val="660066"/>
                </a:solidFill>
                <a:latin typeface="Times New Roman" panose="02020603050405020304" pitchFamily="18" charset="0"/>
              </a:rPr>
              <a:t>khái niệm: </a:t>
            </a:r>
            <a:r>
              <a:rPr lang="en-US" altLang="en-US" sz="2400" b="1" smtClean="0">
                <a:solidFill>
                  <a:srgbClr val="000066"/>
                </a:solidFill>
                <a:latin typeface="Times New Roman" panose="02020603050405020304" pitchFamily="18" charset="0"/>
              </a:rPr>
              <a:t>truyện cổ, 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10169525" y="5422900"/>
            <a:ext cx="803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đời,</a:t>
            </a:r>
            <a:endParaRPr lang="en-US" altLang="en-US" sz="2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6478586" y="5861887"/>
            <a:ext cx="17303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cuộc sống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/>
      <p:bldP spid="14352" grpId="0"/>
      <p:bldP spid="21" grpId="0"/>
      <p:bldP spid="15" grpId="0"/>
      <p:bldP spid="16" grpId="0"/>
      <p:bldP spid="19" grpId="0" autoUpdateAnimBg="0"/>
      <p:bldP spid="25" grpId="0"/>
      <p:bldP spid="26" grpId="0"/>
      <p:bldP spid="27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ay-dua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838200"/>
            <a:ext cx="47323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2282825" y="5284788"/>
            <a:ext cx="213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Rặng dừa</a:t>
            </a:r>
          </a:p>
        </p:txBody>
      </p:sp>
      <p:pic>
        <p:nvPicPr>
          <p:cNvPr id="4" name="Picture 10" descr="hinh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14400"/>
            <a:ext cx="47323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7"/>
          <p:cNvSpPr>
            <a:spLocks noChangeArrowheads="1"/>
          </p:cNvSpPr>
          <p:nvPr/>
        </p:nvSpPr>
        <p:spPr bwMode="auto">
          <a:xfrm rot="5400000">
            <a:off x="8008144" y="3090069"/>
            <a:ext cx="671512" cy="152400"/>
          </a:xfrm>
          <a:prstGeom prst="rightArrow">
            <a:avLst>
              <a:gd name="adj1" fmla="val 50000"/>
              <a:gd name="adj2" fmla="val 1101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6666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7432675" y="5284788"/>
            <a:ext cx="266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Chân trời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1504950" y="3024188"/>
            <a:ext cx="10063163" cy="1446212"/>
          </a:xfrm>
          <a:prstGeom prst="rect">
            <a:avLst/>
          </a:prstGeom>
          <a:solidFill>
            <a:srgbClr val="BEF4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</a:rPr>
              <a:t>    Danh từ là những từ chỉ sự vật (người, vật, hiện tượng).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905000" y="1625600"/>
            <a:ext cx="396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I. Nhận xét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7165975" y="952500"/>
            <a:ext cx="4235450" cy="1447800"/>
          </a:xfrm>
          <a:prstGeom prst="cloudCallout">
            <a:avLst>
              <a:gd name="adj1" fmla="val -27162"/>
              <a:gd name="adj2" fmla="val 79292"/>
            </a:avLst>
          </a:prstGeom>
          <a:solidFill>
            <a:srgbClr val="FF99CC"/>
          </a:solidFill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Danh từ là gì?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00238" y="2211388"/>
            <a:ext cx="396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II. Ghi nhớ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927350" y="4802188"/>
            <a:ext cx="612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 Kể một số danh từ mà em biết.</a:t>
            </a:r>
          </a:p>
        </p:txBody>
      </p:sp>
      <p:pic>
        <p:nvPicPr>
          <p:cNvPr id="18442" name="Picture 11" descr="Con Ong, Chú Ong Và Cái Biển - KhoThietKe.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4365625"/>
            <a:ext cx="19145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9" descr="Phim Hoạt Hình Nấm Nhà-vector Nền-miễn Phí Vector Miễn Phí Tải V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763" y="5067300"/>
            <a:ext cx="1790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 autoUpdateAnimBg="0"/>
      <p:bldP spid="7" grpId="0" animBg="1" autoUpdateAnimBg="0"/>
      <p:bldP spid="8" grpId="0" autoUpdateAnimBg="0"/>
      <p:bldP spid="1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1752600" y="1935163"/>
            <a:ext cx="10176048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100" b="1">
                <a:latin typeface="Times New Roman" panose="02020603050405020304" pitchFamily="18" charset="0"/>
              </a:rPr>
              <a:t>1.  Xếp những từ sau thành ba nhóm cho phù hợp : </a:t>
            </a:r>
            <a:r>
              <a:rPr lang="en-US" altLang="en-US" sz="3100" b="1">
                <a:solidFill>
                  <a:srgbClr val="0000FF"/>
                </a:solidFill>
                <a:latin typeface="Times New Roman" panose="02020603050405020304" pitchFamily="18" charset="0"/>
              </a:rPr>
              <a:t>sách, bút, mẹ, cha, vở, anh chị, quần áo, cô giáo, bộ đội, khăn đỏ.</a:t>
            </a:r>
          </a:p>
        </p:txBody>
      </p:sp>
      <p:graphicFrame>
        <p:nvGraphicFramePr>
          <p:cNvPr id="38934" name="Group 22"/>
          <p:cNvGraphicFramePr>
            <a:graphicFrameLocks noGrp="1"/>
          </p:cNvGraphicFramePr>
          <p:nvPr/>
        </p:nvGraphicFramePr>
        <p:xfrm>
          <a:off x="1905000" y="3751263"/>
          <a:ext cx="8534400" cy="2301875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6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chỉ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chỉ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chỉ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hiện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tượng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2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….…………...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………………………………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….…………..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……………...……………...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….…………........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………………….………………….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2244725" y="1936750"/>
            <a:ext cx="925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100" b="1">
                <a:solidFill>
                  <a:srgbClr val="FF0000"/>
                </a:solidFill>
                <a:latin typeface="Times New Roman" panose="02020603050405020304" pitchFamily="18" charset="0"/>
              </a:rPr>
              <a:t>Xếp</a:t>
            </a:r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5334000" y="1933575"/>
            <a:ext cx="320040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100" b="1">
                <a:solidFill>
                  <a:srgbClr val="FF0000"/>
                </a:solidFill>
                <a:latin typeface="Times New Roman" panose="02020603050405020304" pitchFamily="18" charset="0"/>
              </a:rPr>
              <a:t>thành ba nhóm</a:t>
            </a:r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8640762" y="1926431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100" b="1">
                <a:solidFill>
                  <a:srgbClr val="FF0000"/>
                </a:solidFill>
                <a:latin typeface="Times New Roman" panose="02020603050405020304" pitchFamily="18" charset="0"/>
              </a:rPr>
              <a:t>phù hợp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771650" y="1397000"/>
            <a:ext cx="396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III. 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38938" grpId="0"/>
      <p:bldP spid="38939" grpId="0"/>
      <p:bldP spid="38941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0"/>
          <p:cNvSpPr txBox="1">
            <a:spLocks noChangeArrowheads="1"/>
          </p:cNvSpPr>
          <p:nvPr/>
        </p:nvSpPr>
        <p:spPr bwMode="auto">
          <a:xfrm>
            <a:off x="1752600" y="1935163"/>
            <a:ext cx="10032032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100" b="1">
                <a:latin typeface="Times New Roman" panose="02020603050405020304" pitchFamily="18" charset="0"/>
              </a:rPr>
              <a:t>1.  Xếp những từ sau thành ba nhóm cho phù hợp : </a:t>
            </a:r>
            <a:r>
              <a:rPr lang="en-US" altLang="en-US" sz="3100" b="1">
                <a:solidFill>
                  <a:srgbClr val="0000FF"/>
                </a:solidFill>
                <a:latin typeface="Times New Roman" panose="02020603050405020304" pitchFamily="18" charset="0"/>
              </a:rPr>
              <a:t>sách, bút</a:t>
            </a:r>
            <a:r>
              <a:rPr lang="en-US" altLang="en-US" sz="31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, gió Lào, </a:t>
            </a:r>
            <a:r>
              <a:rPr lang="en-US" altLang="en-US" sz="3100" b="1">
                <a:solidFill>
                  <a:srgbClr val="0000FF"/>
                </a:solidFill>
                <a:latin typeface="Times New Roman" panose="02020603050405020304" pitchFamily="18" charset="0"/>
              </a:rPr>
              <a:t>mẹ, cha</a:t>
            </a:r>
            <a:r>
              <a:rPr lang="en-US" altLang="en-US" sz="31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, mưa Ngâu, </a:t>
            </a:r>
            <a:r>
              <a:rPr lang="en-US" altLang="en-US" sz="3100" b="1">
                <a:solidFill>
                  <a:srgbClr val="0000FF"/>
                </a:solidFill>
                <a:latin typeface="Times New Roman" panose="02020603050405020304" pitchFamily="18" charset="0"/>
              </a:rPr>
              <a:t>vở, anh chị, quần áo, cô giáo</a:t>
            </a:r>
            <a:r>
              <a:rPr lang="en-US" altLang="en-US" sz="31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, động đất, </a:t>
            </a:r>
            <a:r>
              <a:rPr lang="en-US" altLang="en-US" sz="3100" b="1">
                <a:solidFill>
                  <a:srgbClr val="0000FF"/>
                </a:solidFill>
                <a:latin typeface="Times New Roman" panose="02020603050405020304" pitchFamily="18" charset="0"/>
              </a:rPr>
              <a:t>bộ đội</a:t>
            </a:r>
            <a:r>
              <a:rPr lang="en-US" altLang="en-US" sz="31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, hạn hán </a:t>
            </a:r>
            <a:r>
              <a:rPr lang="en-US" altLang="en-US" sz="3100" b="1">
                <a:solidFill>
                  <a:srgbClr val="0000FF"/>
                </a:solidFill>
                <a:latin typeface="Times New Roman" panose="02020603050405020304" pitchFamily="18" charset="0"/>
              </a:rPr>
              <a:t>khăn đỏ.</a:t>
            </a:r>
          </a:p>
        </p:txBody>
      </p:sp>
      <p:graphicFrame>
        <p:nvGraphicFramePr>
          <p:cNvPr id="38934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773607"/>
              </p:ext>
            </p:extLst>
          </p:nvPr>
        </p:nvGraphicFramePr>
        <p:xfrm>
          <a:off x="1524000" y="3861048"/>
          <a:ext cx="9612561" cy="2268537"/>
        </p:xfrm>
        <a:graphic>
          <a:graphicData uri="http://schemas.openxmlformats.org/drawingml/2006/table">
            <a:tbl>
              <a:tblPr/>
              <a:tblGrid>
                <a:gridCol w="300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4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5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chỉ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chỉ</a:t>
                      </a: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 chỉ hiện tượng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89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1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US" sz="31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1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496" name="Text Box 26"/>
          <p:cNvSpPr txBox="1">
            <a:spLocks noChangeArrowheads="1"/>
          </p:cNvSpPr>
          <p:nvPr/>
        </p:nvSpPr>
        <p:spPr bwMode="auto">
          <a:xfrm>
            <a:off x="2244725" y="1936750"/>
            <a:ext cx="925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100" b="1">
                <a:solidFill>
                  <a:srgbClr val="FF0000"/>
                </a:solidFill>
                <a:latin typeface="Times New Roman" panose="02020603050405020304" pitchFamily="18" charset="0"/>
              </a:rPr>
              <a:t>Xếp</a:t>
            </a:r>
          </a:p>
        </p:txBody>
      </p:sp>
      <p:sp>
        <p:nvSpPr>
          <p:cNvPr id="20497" name="Text Box 27"/>
          <p:cNvSpPr txBox="1">
            <a:spLocks noChangeArrowheads="1"/>
          </p:cNvSpPr>
          <p:nvPr/>
        </p:nvSpPr>
        <p:spPr bwMode="auto">
          <a:xfrm>
            <a:off x="5345113" y="1938338"/>
            <a:ext cx="32004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100" b="1">
                <a:solidFill>
                  <a:srgbClr val="FF0000"/>
                </a:solidFill>
                <a:latin typeface="Times New Roman" panose="02020603050405020304" pitchFamily="18" charset="0"/>
              </a:rPr>
              <a:t>thành ba nhóm</a:t>
            </a:r>
          </a:p>
        </p:txBody>
      </p:sp>
      <p:sp>
        <p:nvSpPr>
          <p:cNvPr id="20498" name="Text Box 29"/>
          <p:cNvSpPr txBox="1">
            <a:spLocks noChangeArrowheads="1"/>
          </p:cNvSpPr>
          <p:nvPr/>
        </p:nvSpPr>
        <p:spPr bwMode="auto">
          <a:xfrm>
            <a:off x="8680450" y="1924050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100" b="1">
                <a:solidFill>
                  <a:srgbClr val="FF0000"/>
                </a:solidFill>
                <a:latin typeface="Times New Roman" panose="02020603050405020304" pitchFamily="18" charset="0"/>
              </a:rPr>
              <a:t>phù hợp</a:t>
            </a:r>
          </a:p>
        </p:txBody>
      </p:sp>
      <p:sp>
        <p:nvSpPr>
          <p:cNvPr id="20499" name="Text Box 2"/>
          <p:cNvSpPr txBox="1">
            <a:spLocks noChangeArrowheads="1"/>
          </p:cNvSpPr>
          <p:nvPr/>
        </p:nvSpPr>
        <p:spPr bwMode="auto">
          <a:xfrm>
            <a:off x="1771650" y="1397000"/>
            <a:ext cx="396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III. Luyện tập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91544" y="4797152"/>
            <a:ext cx="20875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mẹ, cha, cô giáo, bộ đội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847614" y="4797128"/>
            <a:ext cx="20875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sách, chim, lá cờ, ghế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7320136" y="4509120"/>
            <a:ext cx="38164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703684" y="4717456"/>
            <a:ext cx="3285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</a:rPr>
              <a:t>Gió lào, mưa Ngâu, động đất, hạn hán</a:t>
            </a:r>
            <a:endParaRPr lang="en-US" sz="28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571118" y="1352550"/>
            <a:ext cx="89154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100" b="1">
                <a:latin typeface="Times New Roman" panose="02020603050405020304" pitchFamily="18" charset="0"/>
              </a:rPr>
              <a:t>2.  Viết tiếp vào chỗ trống năm từ ngữ chỉ người theo nghề nghiệp: giáo viên, thợ xây, ….</a:t>
            </a:r>
            <a:endParaRPr lang="en-US" altLang="en-US" sz="31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07" name="Picture 11" descr="Con Ong, Chú Ong Và Cái Biển - KhoThietKe.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365625"/>
            <a:ext cx="19145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9" descr="Phim Hoạt Hình Nấm Nhà-vector Nền-miễn Phí Vector Miễn Phí Tải V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3" y="5067300"/>
            <a:ext cx="1790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1343025" y="2865438"/>
            <a:ext cx="96805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100" b="1">
                <a:solidFill>
                  <a:srgbClr val="FF0000"/>
                </a:solidFill>
                <a:latin typeface="Times New Roman" panose="02020603050405020304" pitchFamily="18" charset="0"/>
              </a:rPr>
              <a:t>- kỹ sư, bác sĩ, y sĩ, công nhân, nông dân, diễn viên, …… </a:t>
            </a:r>
          </a:p>
        </p:txBody>
      </p:sp>
      <p:pic>
        <p:nvPicPr>
          <p:cNvPr id="21510" name="Picture 9" descr="Hàng rào, Vườn, Sân sau, Nhặt hàng rào, Bãi cỏ, Cỏ, Thực vật, Cỏ may png |  Klipart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5661025"/>
            <a:ext cx="25193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Hàng rào, Vườn, Sân sau, Nhặt hàng rào, Bãi cỏ, Cỏ, Thực vật, Cỏ may png |  Klipart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5661025"/>
            <a:ext cx="25209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36" y="260648"/>
            <a:ext cx="10513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Cho các từ: </a:t>
            </a:r>
            <a:r>
              <a:rPr lang="en-US" sz="3600" smtClean="0">
                <a:solidFill>
                  <a:srgbClr val="C00000"/>
                </a:solidFill>
              </a:rPr>
              <a:t>ý thức,  mét, xã, ý nghĩa, lít, tinh thần, cái, tình bạn, viên, đạo đức, phường, thái độ </a:t>
            </a:r>
            <a:endParaRPr lang="en-US" sz="360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888" y="1556792"/>
            <a:ext cx="1051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Xếp các từ trên vào 2 nhóm sau:</a:t>
            </a:r>
            <a:endParaRPr lang="en-US" sz="360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197240"/>
              </p:ext>
            </p:extLst>
          </p:nvPr>
        </p:nvGraphicFramePr>
        <p:xfrm>
          <a:off x="767408" y="2636912"/>
          <a:ext cx="10873208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6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87790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6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00056" y="4077072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00CC"/>
                </a:solidFill>
              </a:rPr>
              <a:t>ý </a:t>
            </a:r>
            <a:r>
              <a:rPr lang="en-US" sz="3600" smtClean="0">
                <a:solidFill>
                  <a:srgbClr val="0000CC"/>
                </a:solidFill>
              </a:rPr>
              <a:t>thức, ý nghĩa, tinh thần, tình bạn, thái độ, đạo đức </a:t>
            </a:r>
            <a:endParaRPr lang="en-US" sz="360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3432" y="4221088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00CC"/>
                </a:solidFill>
              </a:rPr>
              <a:t>mét, xã, cái, mét, viên, phường, lít</a:t>
            </a:r>
            <a:endParaRPr lang="en-US" sz="360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9456" y="2924944"/>
            <a:ext cx="43924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DANH TỪ CHỈ ĐƠN VỊ</a:t>
            </a:r>
          </a:p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88088" y="2982541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cs typeface="Times New Roman" panose="02020603050405020304" pitchFamily="18" charset="0"/>
              </a:rPr>
              <a:t>DANH TỪ CHỈ KHÁI </a:t>
            </a:r>
            <a:r>
              <a:rPr lang="en-US" sz="24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NIỆM</a:t>
            </a:r>
            <a:endParaRPr lang="en-US" sz="24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>
            <a:stCxn id="4" idx="0"/>
            <a:endCxn id="4" idx="2"/>
          </p:cNvCxnSpPr>
          <p:nvPr/>
        </p:nvCxnSpPr>
        <p:spPr bwMode="auto">
          <a:xfrm>
            <a:off x="6204012" y="2636912"/>
            <a:ext cx="0" cy="38164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4005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0"/>
          <p:cNvSpPr>
            <a:spLocks noChangeArrowheads="1"/>
          </p:cNvSpPr>
          <p:nvPr/>
        </p:nvSpPr>
        <p:spPr bwMode="auto">
          <a:xfrm>
            <a:off x="2768600" y="1435100"/>
            <a:ext cx="533400" cy="5334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" name="Oval 71"/>
          <p:cNvSpPr>
            <a:spLocks noChangeArrowheads="1"/>
          </p:cNvSpPr>
          <p:nvPr/>
        </p:nvSpPr>
        <p:spPr bwMode="auto">
          <a:xfrm>
            <a:off x="2768600" y="2044700"/>
            <a:ext cx="533400" cy="5334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" name="Oval 72"/>
          <p:cNvSpPr>
            <a:spLocks noChangeArrowheads="1"/>
          </p:cNvSpPr>
          <p:nvPr/>
        </p:nvSpPr>
        <p:spPr bwMode="auto">
          <a:xfrm>
            <a:off x="2768600" y="2679700"/>
            <a:ext cx="533400" cy="5334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" name="Oval 73"/>
          <p:cNvSpPr>
            <a:spLocks noChangeArrowheads="1"/>
          </p:cNvSpPr>
          <p:nvPr/>
        </p:nvSpPr>
        <p:spPr bwMode="auto">
          <a:xfrm>
            <a:off x="2768600" y="3289300"/>
            <a:ext cx="533400" cy="5334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8" name="Oval 74"/>
          <p:cNvSpPr>
            <a:spLocks noChangeArrowheads="1"/>
          </p:cNvSpPr>
          <p:nvPr/>
        </p:nvSpPr>
        <p:spPr bwMode="auto">
          <a:xfrm>
            <a:off x="2768600" y="3911600"/>
            <a:ext cx="533400" cy="5334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9" name="Oval 75"/>
          <p:cNvSpPr>
            <a:spLocks noChangeArrowheads="1"/>
          </p:cNvSpPr>
          <p:nvPr/>
        </p:nvSpPr>
        <p:spPr bwMode="auto">
          <a:xfrm>
            <a:off x="2768600" y="4521200"/>
            <a:ext cx="533400" cy="5334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grpSp>
        <p:nvGrpSpPr>
          <p:cNvPr id="10" name="Group 165"/>
          <p:cNvGrpSpPr>
            <a:grpSpLocks/>
          </p:cNvGrpSpPr>
          <p:nvPr/>
        </p:nvGrpSpPr>
        <p:grpSpPr bwMode="auto">
          <a:xfrm>
            <a:off x="6172200" y="1397000"/>
            <a:ext cx="1371600" cy="609600"/>
            <a:chOff x="2928" y="880"/>
            <a:chExt cx="864" cy="38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" name="Rectangle 77"/>
            <p:cNvSpPr>
              <a:spLocks noChangeArrowheads="1"/>
            </p:cNvSpPr>
            <p:nvPr/>
          </p:nvSpPr>
          <p:spPr bwMode="auto">
            <a:xfrm>
              <a:off x="3360" y="880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78"/>
            <p:cNvSpPr>
              <a:spLocks noChangeArrowheads="1"/>
            </p:cNvSpPr>
            <p:nvPr/>
          </p:nvSpPr>
          <p:spPr bwMode="auto">
            <a:xfrm>
              <a:off x="2928" y="880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3" name="Group 167"/>
          <p:cNvGrpSpPr>
            <a:grpSpLocks/>
          </p:cNvGrpSpPr>
          <p:nvPr/>
        </p:nvGrpSpPr>
        <p:grpSpPr bwMode="auto">
          <a:xfrm>
            <a:off x="6172200" y="2616200"/>
            <a:ext cx="2057400" cy="609600"/>
            <a:chOff x="2928" y="1648"/>
            <a:chExt cx="1296" cy="38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Rectangle 81"/>
            <p:cNvSpPr>
              <a:spLocks noChangeArrowheads="1"/>
            </p:cNvSpPr>
            <p:nvPr/>
          </p:nvSpPr>
          <p:spPr bwMode="auto">
            <a:xfrm>
              <a:off x="3360" y="1648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Rectangle 82"/>
            <p:cNvSpPr>
              <a:spLocks noChangeArrowheads="1"/>
            </p:cNvSpPr>
            <p:nvPr/>
          </p:nvSpPr>
          <p:spPr bwMode="auto">
            <a:xfrm>
              <a:off x="2928" y="1648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Rectangle 91"/>
            <p:cNvSpPr>
              <a:spLocks noChangeArrowheads="1"/>
            </p:cNvSpPr>
            <p:nvPr/>
          </p:nvSpPr>
          <p:spPr bwMode="auto">
            <a:xfrm>
              <a:off x="3792" y="1648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7" name="Group 168"/>
          <p:cNvGrpSpPr>
            <a:grpSpLocks/>
          </p:cNvGrpSpPr>
          <p:nvPr/>
        </p:nvGrpSpPr>
        <p:grpSpPr bwMode="auto">
          <a:xfrm>
            <a:off x="5486400" y="3213100"/>
            <a:ext cx="2743200" cy="622300"/>
            <a:chOff x="2496" y="2024"/>
            <a:chExt cx="1728" cy="39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" name="Rectangle 83"/>
            <p:cNvSpPr>
              <a:spLocks noChangeArrowheads="1"/>
            </p:cNvSpPr>
            <p:nvPr/>
          </p:nvSpPr>
          <p:spPr bwMode="auto">
            <a:xfrm>
              <a:off x="3360" y="2032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Rectangle 84"/>
            <p:cNvSpPr>
              <a:spLocks noChangeArrowheads="1"/>
            </p:cNvSpPr>
            <p:nvPr/>
          </p:nvSpPr>
          <p:spPr bwMode="auto">
            <a:xfrm>
              <a:off x="2928" y="2032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Rectangle 92"/>
            <p:cNvSpPr>
              <a:spLocks noChangeArrowheads="1"/>
            </p:cNvSpPr>
            <p:nvPr/>
          </p:nvSpPr>
          <p:spPr bwMode="auto">
            <a:xfrm>
              <a:off x="3792" y="2032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Rectangle 93"/>
            <p:cNvSpPr>
              <a:spLocks noChangeArrowheads="1"/>
            </p:cNvSpPr>
            <p:nvPr/>
          </p:nvSpPr>
          <p:spPr bwMode="auto">
            <a:xfrm>
              <a:off x="2496" y="2024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2" name="Group 169"/>
          <p:cNvGrpSpPr>
            <a:grpSpLocks/>
          </p:cNvGrpSpPr>
          <p:nvPr/>
        </p:nvGrpSpPr>
        <p:grpSpPr bwMode="auto">
          <a:xfrm>
            <a:off x="6172200" y="3840163"/>
            <a:ext cx="1371600" cy="609600"/>
            <a:chOff x="2928" y="2419"/>
            <a:chExt cx="864" cy="38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3" name="Rectangle 85"/>
            <p:cNvSpPr>
              <a:spLocks noChangeArrowheads="1"/>
            </p:cNvSpPr>
            <p:nvPr/>
          </p:nvSpPr>
          <p:spPr bwMode="auto">
            <a:xfrm>
              <a:off x="3360" y="2419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Rectangle 86"/>
            <p:cNvSpPr>
              <a:spLocks noChangeArrowheads="1"/>
            </p:cNvSpPr>
            <p:nvPr/>
          </p:nvSpPr>
          <p:spPr bwMode="auto">
            <a:xfrm>
              <a:off x="2928" y="2419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5" name="Group 170"/>
          <p:cNvGrpSpPr>
            <a:grpSpLocks/>
          </p:cNvGrpSpPr>
          <p:nvPr/>
        </p:nvGrpSpPr>
        <p:grpSpPr bwMode="auto">
          <a:xfrm>
            <a:off x="5486400" y="4445001"/>
            <a:ext cx="2743200" cy="614363"/>
            <a:chOff x="2496" y="2800"/>
            <a:chExt cx="1728" cy="38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" name="Rectangle 87"/>
            <p:cNvSpPr>
              <a:spLocks noChangeArrowheads="1"/>
            </p:cNvSpPr>
            <p:nvPr/>
          </p:nvSpPr>
          <p:spPr bwMode="auto">
            <a:xfrm>
              <a:off x="3360" y="2803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Rectangle 88"/>
            <p:cNvSpPr>
              <a:spLocks noChangeArrowheads="1"/>
            </p:cNvSpPr>
            <p:nvPr/>
          </p:nvSpPr>
          <p:spPr bwMode="auto">
            <a:xfrm>
              <a:off x="2928" y="2803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Rectangle 94"/>
            <p:cNvSpPr>
              <a:spLocks noChangeArrowheads="1"/>
            </p:cNvSpPr>
            <p:nvPr/>
          </p:nvSpPr>
          <p:spPr bwMode="auto">
            <a:xfrm>
              <a:off x="2496" y="2800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Rectangle 95"/>
            <p:cNvSpPr>
              <a:spLocks noChangeArrowheads="1"/>
            </p:cNvSpPr>
            <p:nvPr/>
          </p:nvSpPr>
          <p:spPr bwMode="auto">
            <a:xfrm>
              <a:off x="3792" y="2800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0" name="Group 166"/>
          <p:cNvGrpSpPr>
            <a:grpSpLocks/>
          </p:cNvGrpSpPr>
          <p:nvPr/>
        </p:nvGrpSpPr>
        <p:grpSpPr bwMode="auto">
          <a:xfrm>
            <a:off x="3429000" y="2006600"/>
            <a:ext cx="4114800" cy="609600"/>
            <a:chOff x="1200" y="1264"/>
            <a:chExt cx="2592" cy="38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1" name="Rectangle 79"/>
            <p:cNvSpPr>
              <a:spLocks noChangeArrowheads="1"/>
            </p:cNvSpPr>
            <p:nvPr/>
          </p:nvSpPr>
          <p:spPr bwMode="auto">
            <a:xfrm>
              <a:off x="3360" y="1264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Rectangle 80"/>
            <p:cNvSpPr>
              <a:spLocks noChangeArrowheads="1"/>
            </p:cNvSpPr>
            <p:nvPr/>
          </p:nvSpPr>
          <p:spPr bwMode="auto">
            <a:xfrm>
              <a:off x="2928" y="1264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Rectangle 96"/>
            <p:cNvSpPr>
              <a:spLocks noChangeArrowheads="1"/>
            </p:cNvSpPr>
            <p:nvPr/>
          </p:nvSpPr>
          <p:spPr bwMode="auto">
            <a:xfrm>
              <a:off x="2496" y="1264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Rectangle 97"/>
            <p:cNvSpPr>
              <a:spLocks noChangeArrowheads="1"/>
            </p:cNvSpPr>
            <p:nvPr/>
          </p:nvSpPr>
          <p:spPr bwMode="auto">
            <a:xfrm>
              <a:off x="2064" y="1264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Rectangle 98"/>
            <p:cNvSpPr>
              <a:spLocks noChangeArrowheads="1"/>
            </p:cNvSpPr>
            <p:nvPr/>
          </p:nvSpPr>
          <p:spPr bwMode="auto">
            <a:xfrm>
              <a:off x="1632" y="1264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Rectangle 99"/>
            <p:cNvSpPr>
              <a:spLocks noChangeArrowheads="1"/>
            </p:cNvSpPr>
            <p:nvPr/>
          </p:nvSpPr>
          <p:spPr bwMode="auto">
            <a:xfrm>
              <a:off x="1200" y="1264"/>
              <a:ext cx="432" cy="384"/>
            </a:xfrm>
            <a:prstGeom prst="rect">
              <a:avLst/>
            </a:prstGeom>
            <a:grpFill/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7" name="Group 142"/>
          <p:cNvGrpSpPr>
            <a:grpSpLocks/>
          </p:cNvGrpSpPr>
          <p:nvPr/>
        </p:nvGrpSpPr>
        <p:grpSpPr bwMode="auto">
          <a:xfrm>
            <a:off x="6296025" y="1419225"/>
            <a:ext cx="1168400" cy="592138"/>
            <a:chOff x="3008" y="792"/>
            <a:chExt cx="736" cy="37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Text Box 108"/>
            <p:cNvSpPr txBox="1">
              <a:spLocks noChangeArrowheads="1"/>
            </p:cNvSpPr>
            <p:nvPr/>
          </p:nvSpPr>
          <p:spPr bwMode="auto">
            <a:xfrm>
              <a:off x="3008" y="800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39" name="Text Box 109"/>
            <p:cNvSpPr txBox="1">
              <a:spLocks noChangeArrowheads="1"/>
            </p:cNvSpPr>
            <p:nvPr/>
          </p:nvSpPr>
          <p:spPr bwMode="auto">
            <a:xfrm>
              <a:off x="3408" y="792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40" name="Group 143"/>
          <p:cNvGrpSpPr>
            <a:grpSpLocks/>
          </p:cNvGrpSpPr>
          <p:nvPr/>
        </p:nvGrpSpPr>
        <p:grpSpPr bwMode="auto">
          <a:xfrm>
            <a:off x="3543300" y="1985964"/>
            <a:ext cx="3937000" cy="604837"/>
            <a:chOff x="1280" y="1152"/>
            <a:chExt cx="2480" cy="381"/>
          </a:xfrm>
          <a:solidFill>
            <a:srgbClr val="CCECFF"/>
          </a:solidFill>
        </p:grpSpPr>
        <p:sp>
          <p:nvSpPr>
            <p:cNvPr id="41" name="Text Box 110"/>
            <p:cNvSpPr txBox="1">
              <a:spLocks noChangeArrowheads="1"/>
            </p:cNvSpPr>
            <p:nvPr/>
          </p:nvSpPr>
          <p:spPr bwMode="auto">
            <a:xfrm>
              <a:off x="3000" y="1152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42" name="Text Box 111"/>
            <p:cNvSpPr txBox="1">
              <a:spLocks noChangeArrowheads="1"/>
            </p:cNvSpPr>
            <p:nvPr/>
          </p:nvSpPr>
          <p:spPr bwMode="auto">
            <a:xfrm>
              <a:off x="3424" y="1160"/>
              <a:ext cx="336" cy="3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 dirty="0"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43" name="Text Box 112"/>
            <p:cNvSpPr txBox="1">
              <a:spLocks noChangeArrowheads="1"/>
            </p:cNvSpPr>
            <p:nvPr/>
          </p:nvSpPr>
          <p:spPr bwMode="auto">
            <a:xfrm>
              <a:off x="2552" y="1160"/>
              <a:ext cx="336" cy="3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  <p:sp>
          <p:nvSpPr>
            <p:cNvPr id="44" name="Text Box 113"/>
            <p:cNvSpPr txBox="1">
              <a:spLocks noChangeArrowheads="1"/>
            </p:cNvSpPr>
            <p:nvPr/>
          </p:nvSpPr>
          <p:spPr bwMode="auto">
            <a:xfrm>
              <a:off x="2136" y="1168"/>
              <a:ext cx="336" cy="3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45" name="Text Box 114"/>
            <p:cNvSpPr txBox="1">
              <a:spLocks noChangeArrowheads="1"/>
            </p:cNvSpPr>
            <p:nvPr/>
          </p:nvSpPr>
          <p:spPr bwMode="auto">
            <a:xfrm>
              <a:off x="1704" y="1168"/>
              <a:ext cx="336" cy="3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Ô</a:t>
              </a:r>
            </a:p>
          </p:txBody>
        </p:sp>
        <p:sp>
          <p:nvSpPr>
            <p:cNvPr id="46" name="Text Box 115"/>
            <p:cNvSpPr txBox="1">
              <a:spLocks noChangeArrowheads="1"/>
            </p:cNvSpPr>
            <p:nvPr/>
          </p:nvSpPr>
          <p:spPr bwMode="auto">
            <a:xfrm>
              <a:off x="1280" y="1168"/>
              <a:ext cx="336" cy="3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47" name="Group 144"/>
          <p:cNvGrpSpPr>
            <a:grpSpLocks/>
          </p:cNvGrpSpPr>
          <p:nvPr/>
        </p:nvGrpSpPr>
        <p:grpSpPr bwMode="auto">
          <a:xfrm>
            <a:off x="6286500" y="2638425"/>
            <a:ext cx="1892300" cy="604838"/>
            <a:chOff x="2992" y="1552"/>
            <a:chExt cx="1192" cy="38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8" name="Text Box 116"/>
            <p:cNvSpPr txBox="1">
              <a:spLocks noChangeArrowheads="1"/>
            </p:cNvSpPr>
            <p:nvPr/>
          </p:nvSpPr>
          <p:spPr bwMode="auto">
            <a:xfrm>
              <a:off x="2992" y="1560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49" name="Text Box 117"/>
            <p:cNvSpPr txBox="1">
              <a:spLocks noChangeArrowheads="1"/>
            </p:cNvSpPr>
            <p:nvPr/>
          </p:nvSpPr>
          <p:spPr bwMode="auto">
            <a:xfrm>
              <a:off x="3848" y="1552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50" name="Text Box 122"/>
            <p:cNvSpPr txBox="1">
              <a:spLocks noChangeArrowheads="1"/>
            </p:cNvSpPr>
            <p:nvPr/>
          </p:nvSpPr>
          <p:spPr bwMode="auto">
            <a:xfrm>
              <a:off x="3424" y="1568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Ó</a:t>
              </a:r>
            </a:p>
          </p:txBody>
        </p:sp>
      </p:grpSp>
      <p:grpSp>
        <p:nvGrpSpPr>
          <p:cNvPr id="51" name="Group 145"/>
          <p:cNvGrpSpPr>
            <a:grpSpLocks/>
          </p:cNvGrpSpPr>
          <p:nvPr/>
        </p:nvGrpSpPr>
        <p:grpSpPr bwMode="auto">
          <a:xfrm>
            <a:off x="5600700" y="3228975"/>
            <a:ext cx="2590800" cy="592138"/>
            <a:chOff x="2568" y="1928"/>
            <a:chExt cx="1632" cy="37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2" name="Text Box 126"/>
            <p:cNvSpPr txBox="1">
              <a:spLocks noChangeArrowheads="1"/>
            </p:cNvSpPr>
            <p:nvPr/>
          </p:nvSpPr>
          <p:spPr bwMode="auto">
            <a:xfrm>
              <a:off x="2568" y="1928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53" name="Text Box 127"/>
            <p:cNvSpPr txBox="1">
              <a:spLocks noChangeArrowheads="1"/>
            </p:cNvSpPr>
            <p:nvPr/>
          </p:nvSpPr>
          <p:spPr bwMode="auto">
            <a:xfrm>
              <a:off x="2992" y="1928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54" name="Text Box 128"/>
            <p:cNvSpPr txBox="1">
              <a:spLocks noChangeArrowheads="1"/>
            </p:cNvSpPr>
            <p:nvPr/>
          </p:nvSpPr>
          <p:spPr bwMode="auto">
            <a:xfrm>
              <a:off x="3408" y="1936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Ớ</a:t>
              </a:r>
            </a:p>
          </p:txBody>
        </p:sp>
        <p:sp>
          <p:nvSpPr>
            <p:cNvPr id="55" name="Text Box 129"/>
            <p:cNvSpPr txBox="1">
              <a:spLocks noChangeArrowheads="1"/>
            </p:cNvSpPr>
            <p:nvPr/>
          </p:nvSpPr>
          <p:spPr bwMode="auto">
            <a:xfrm>
              <a:off x="3864" y="1936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</p:grpSp>
      <p:grpSp>
        <p:nvGrpSpPr>
          <p:cNvPr id="56" name="Group 146"/>
          <p:cNvGrpSpPr>
            <a:grpSpLocks/>
          </p:cNvGrpSpPr>
          <p:nvPr/>
        </p:nvGrpSpPr>
        <p:grpSpPr bwMode="auto">
          <a:xfrm>
            <a:off x="6291263" y="3843339"/>
            <a:ext cx="1193800" cy="579437"/>
            <a:chOff x="3000" y="2320"/>
            <a:chExt cx="752" cy="36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7" name="Text Box 130"/>
            <p:cNvSpPr txBox="1">
              <a:spLocks noChangeArrowheads="1"/>
            </p:cNvSpPr>
            <p:nvPr/>
          </p:nvSpPr>
          <p:spPr bwMode="auto">
            <a:xfrm>
              <a:off x="3000" y="2320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58" name="Text Box 131"/>
            <p:cNvSpPr txBox="1">
              <a:spLocks noChangeArrowheads="1"/>
            </p:cNvSpPr>
            <p:nvPr/>
          </p:nvSpPr>
          <p:spPr bwMode="auto">
            <a:xfrm>
              <a:off x="3416" y="2320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Ổ</a:t>
              </a:r>
            </a:p>
          </p:txBody>
        </p:sp>
      </p:grpSp>
      <p:grpSp>
        <p:nvGrpSpPr>
          <p:cNvPr id="59" name="Group 147"/>
          <p:cNvGrpSpPr>
            <a:grpSpLocks/>
          </p:cNvGrpSpPr>
          <p:nvPr/>
        </p:nvGrpSpPr>
        <p:grpSpPr bwMode="auto">
          <a:xfrm>
            <a:off x="5553075" y="4433889"/>
            <a:ext cx="2590800" cy="604837"/>
            <a:chOff x="2544" y="2688"/>
            <a:chExt cx="1632" cy="381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0" name="Text Box 132"/>
            <p:cNvSpPr txBox="1">
              <a:spLocks noChangeArrowheads="1"/>
            </p:cNvSpPr>
            <p:nvPr/>
          </p:nvSpPr>
          <p:spPr bwMode="auto">
            <a:xfrm>
              <a:off x="3432" y="2696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61" name="Text Box 133"/>
            <p:cNvSpPr txBox="1">
              <a:spLocks noChangeArrowheads="1"/>
            </p:cNvSpPr>
            <p:nvPr/>
          </p:nvSpPr>
          <p:spPr bwMode="auto">
            <a:xfrm>
              <a:off x="3840" y="2688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  <p:sp>
          <p:nvSpPr>
            <p:cNvPr id="62" name="Text Box 134"/>
            <p:cNvSpPr txBox="1">
              <a:spLocks noChangeArrowheads="1"/>
            </p:cNvSpPr>
            <p:nvPr/>
          </p:nvSpPr>
          <p:spPr bwMode="auto">
            <a:xfrm>
              <a:off x="3016" y="2704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Ừ</a:t>
              </a:r>
            </a:p>
          </p:txBody>
        </p:sp>
        <p:sp>
          <p:nvSpPr>
            <p:cNvPr id="63" name="Text Box 135"/>
            <p:cNvSpPr txBox="1">
              <a:spLocks noChangeArrowheads="1"/>
            </p:cNvSpPr>
            <p:nvPr/>
          </p:nvSpPr>
          <p:spPr bwMode="auto">
            <a:xfrm>
              <a:off x="2544" y="2688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</p:grpSp>
      <p:grpSp>
        <p:nvGrpSpPr>
          <p:cNvPr id="64" name="Group 148"/>
          <p:cNvGrpSpPr>
            <a:grpSpLocks/>
          </p:cNvGrpSpPr>
          <p:nvPr/>
        </p:nvGrpSpPr>
        <p:grpSpPr bwMode="auto">
          <a:xfrm>
            <a:off x="6286500" y="1433514"/>
            <a:ext cx="571500" cy="3602037"/>
            <a:chOff x="4936" y="736"/>
            <a:chExt cx="360" cy="226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5" name="Text Box 136"/>
            <p:cNvSpPr txBox="1">
              <a:spLocks noChangeArrowheads="1"/>
            </p:cNvSpPr>
            <p:nvPr/>
          </p:nvSpPr>
          <p:spPr bwMode="auto">
            <a:xfrm>
              <a:off x="4952" y="736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66" name="Text Box 137"/>
            <p:cNvSpPr txBox="1">
              <a:spLocks noChangeArrowheads="1"/>
            </p:cNvSpPr>
            <p:nvPr/>
          </p:nvSpPr>
          <p:spPr bwMode="auto">
            <a:xfrm>
              <a:off x="4944" y="1088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67" name="Text Box 138"/>
            <p:cNvSpPr txBox="1">
              <a:spLocks noChangeArrowheads="1"/>
            </p:cNvSpPr>
            <p:nvPr/>
          </p:nvSpPr>
          <p:spPr bwMode="auto">
            <a:xfrm>
              <a:off x="4936" y="1496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68" name="Text Box 139"/>
            <p:cNvSpPr txBox="1">
              <a:spLocks noChangeArrowheads="1"/>
            </p:cNvSpPr>
            <p:nvPr/>
          </p:nvSpPr>
          <p:spPr bwMode="auto">
            <a:xfrm>
              <a:off x="4936" y="1864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69" name="Text Box 140"/>
            <p:cNvSpPr txBox="1">
              <a:spLocks noChangeArrowheads="1"/>
            </p:cNvSpPr>
            <p:nvPr/>
          </p:nvSpPr>
          <p:spPr bwMode="auto">
            <a:xfrm>
              <a:off x="4944" y="2256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</a:t>
              </a:r>
            </a:p>
          </p:txBody>
        </p:sp>
        <p:sp>
          <p:nvSpPr>
            <p:cNvPr id="70" name="Text Box 141"/>
            <p:cNvSpPr txBox="1">
              <a:spLocks noChangeArrowheads="1"/>
            </p:cNvSpPr>
            <p:nvPr/>
          </p:nvSpPr>
          <p:spPr bwMode="auto">
            <a:xfrm>
              <a:off x="4960" y="2640"/>
              <a:ext cx="336" cy="36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2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Ừ</a:t>
              </a:r>
            </a:p>
          </p:txBody>
        </p:sp>
      </p:grpSp>
      <p:pic>
        <p:nvPicPr>
          <p:cNvPr id="71" name="Picture 149" descr="Casa_0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5054600"/>
            <a:ext cx="5334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72" name="Text Box 151"/>
          <p:cNvSpPr txBox="1">
            <a:spLocks noChangeArrowheads="1"/>
          </p:cNvSpPr>
          <p:nvPr/>
        </p:nvSpPr>
        <p:spPr bwMode="auto">
          <a:xfrm>
            <a:off x="2667000" y="5638800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Từ có 2 chữ cái, chỉ bộ phận bài tiết mồ hôi trên cơ thể người?</a:t>
            </a:r>
          </a:p>
        </p:txBody>
      </p:sp>
      <p:sp>
        <p:nvSpPr>
          <p:cNvPr id="73" name="Oval 152"/>
          <p:cNvSpPr>
            <a:spLocks noChangeArrowheads="1"/>
          </p:cNvSpPr>
          <p:nvPr/>
        </p:nvSpPr>
        <p:spPr bwMode="auto">
          <a:xfrm>
            <a:off x="2768600" y="1435100"/>
            <a:ext cx="533400" cy="5334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4" name="Oval 153"/>
          <p:cNvSpPr>
            <a:spLocks noChangeArrowheads="1"/>
          </p:cNvSpPr>
          <p:nvPr/>
        </p:nvSpPr>
        <p:spPr bwMode="auto">
          <a:xfrm>
            <a:off x="2781300" y="2044700"/>
            <a:ext cx="533400" cy="5334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5" name="Oval 154"/>
          <p:cNvSpPr>
            <a:spLocks noChangeArrowheads="1"/>
          </p:cNvSpPr>
          <p:nvPr/>
        </p:nvSpPr>
        <p:spPr bwMode="auto">
          <a:xfrm>
            <a:off x="2768600" y="2679700"/>
            <a:ext cx="533400" cy="5334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76" name="Oval 155"/>
          <p:cNvSpPr>
            <a:spLocks noChangeArrowheads="1"/>
          </p:cNvSpPr>
          <p:nvPr/>
        </p:nvSpPr>
        <p:spPr bwMode="auto">
          <a:xfrm>
            <a:off x="2768600" y="3289300"/>
            <a:ext cx="533400" cy="5334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7" name="Oval 156"/>
          <p:cNvSpPr>
            <a:spLocks noChangeArrowheads="1"/>
          </p:cNvSpPr>
          <p:nvPr/>
        </p:nvSpPr>
        <p:spPr bwMode="auto">
          <a:xfrm>
            <a:off x="2768600" y="3911600"/>
            <a:ext cx="533400" cy="5334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78" name="Oval 157"/>
          <p:cNvSpPr>
            <a:spLocks noChangeArrowheads="1"/>
          </p:cNvSpPr>
          <p:nvPr/>
        </p:nvSpPr>
        <p:spPr bwMode="auto">
          <a:xfrm>
            <a:off x="2768600" y="4521200"/>
            <a:ext cx="533400" cy="533400"/>
          </a:xfrm>
          <a:prstGeom prst="ellipse">
            <a:avLst/>
          </a:prstGeom>
          <a:gradFill rotWithShape="1">
            <a:gsLst>
              <a:gs pos="0">
                <a:srgbClr val="000066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79" name="Text Box 158"/>
          <p:cNvSpPr txBox="1">
            <a:spLocks noChangeArrowheads="1"/>
          </p:cNvSpPr>
          <p:nvPr/>
        </p:nvSpPr>
        <p:spPr bwMode="auto">
          <a:xfrm>
            <a:off x="2681288" y="5610225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Từ có 6 chữ cái, chỉ người bảo vệ an ninh, trật tự xóm làng?</a:t>
            </a:r>
          </a:p>
        </p:txBody>
      </p:sp>
      <p:sp>
        <p:nvSpPr>
          <p:cNvPr id="80" name="Text Box 159"/>
          <p:cNvSpPr txBox="1">
            <a:spLocks noChangeArrowheads="1"/>
          </p:cNvSpPr>
          <p:nvPr/>
        </p:nvSpPr>
        <p:spPr bwMode="auto">
          <a:xfrm>
            <a:off x="2667000" y="5611813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Từ có 3 chữ cái, chỉ đồ vật dùng để đội trên đầu che nắng, che mưa?</a:t>
            </a:r>
          </a:p>
        </p:txBody>
      </p:sp>
      <p:sp>
        <p:nvSpPr>
          <p:cNvPr id="81" name="Text Box 160"/>
          <p:cNvSpPr txBox="1">
            <a:spLocks noChangeArrowheads="1"/>
          </p:cNvSpPr>
          <p:nvPr/>
        </p:nvSpPr>
        <p:spPr bwMode="auto">
          <a:xfrm>
            <a:off x="2743200" y="5610225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Từ có 4 chữ cái, chỉ hiện tượng thời tiết xảy ra khi trời có giông?</a:t>
            </a:r>
          </a:p>
        </p:txBody>
      </p:sp>
      <p:sp>
        <p:nvSpPr>
          <p:cNvPr id="82" name="Text Box 161"/>
          <p:cNvSpPr txBox="1">
            <a:spLocks noChangeArrowheads="1"/>
          </p:cNvSpPr>
          <p:nvPr/>
        </p:nvSpPr>
        <p:spPr bwMode="auto">
          <a:xfrm>
            <a:off x="2743200" y="5600700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Từ có 2 chữ cái, chỉ đơn vị chia nhỏ trong lớp để tiện sinh hoạt, học tập?</a:t>
            </a:r>
          </a:p>
        </p:txBody>
      </p:sp>
      <p:sp>
        <p:nvSpPr>
          <p:cNvPr id="83" name="Text Box 162"/>
          <p:cNvSpPr txBox="1">
            <a:spLocks noChangeArrowheads="1"/>
          </p:cNvSpPr>
          <p:nvPr/>
        </p:nvSpPr>
        <p:spPr bwMode="auto">
          <a:xfrm>
            <a:off x="2743200" y="5610225"/>
            <a:ext cx="7239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800000"/>
                </a:solidFill>
                <a:latin typeface="Times New Roman" panose="02020603050405020304" pitchFamily="18" charset="0"/>
              </a:rPr>
              <a:t>Từ có 4 chữ cái, chỉ loại củ có vị cay dùng làm mứt trong ngày tết?</a:t>
            </a:r>
          </a:p>
        </p:txBody>
      </p:sp>
      <p:sp>
        <p:nvSpPr>
          <p:cNvPr id="84" name="WordArt 163"/>
          <p:cNvSpPr>
            <a:spLocks noChangeArrowheads="1" noChangeShapeType="1" noTextEdit="1"/>
          </p:cNvSpPr>
          <p:nvPr/>
        </p:nvSpPr>
        <p:spPr bwMode="auto">
          <a:xfrm rot="486248">
            <a:off x="2438400" y="228600"/>
            <a:ext cx="2514600" cy="990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57398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009900"/>
              </a:contour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50000">
                      <a:srgbClr val="FFFF00"/>
                    </a:gs>
                    <a:gs pos="100000">
                      <a:srgbClr val="009900"/>
                    </a:gs>
                  </a:gsLst>
                  <a:lin ang="486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9900"/>
                  </a:gs>
                  <a:gs pos="50000">
                    <a:srgbClr val="FFFF00"/>
                  </a:gs>
                  <a:gs pos="100000">
                    <a:srgbClr val="009900"/>
                  </a:gs>
                </a:gsLst>
                <a:lin ang="486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 Box 164"/>
          <p:cNvSpPr txBox="1">
            <a:spLocks noChangeArrowheads="1"/>
          </p:cNvSpPr>
          <p:nvPr/>
        </p:nvSpPr>
        <p:spPr bwMode="auto">
          <a:xfrm>
            <a:off x="5334000" y="228600"/>
            <a:ext cx="44958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Ô chữ kỳ diệu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2" grpId="0"/>
      <p:bldP spid="72" grpId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 animBg="1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2174875" y="2890838"/>
            <a:ext cx="8229600" cy="10763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 Danh từ là những từ chỉ sự vật (người, vật, hiện tượng).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495800" y="1981200"/>
            <a:ext cx="5486400" cy="1447800"/>
          </a:xfrm>
          <a:prstGeom prst="cloudCallout">
            <a:avLst>
              <a:gd name="adj1" fmla="val -77412"/>
              <a:gd name="adj2" fmla="val 41551"/>
            </a:avLst>
          </a:prstGeom>
          <a:gradFill rotWithShape="1">
            <a:gsLst>
              <a:gs pos="0">
                <a:srgbClr val="66FFFF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Danh từ là gì?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00238" y="2211388"/>
            <a:ext cx="3962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   Ghi nhớ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7" grpId="0" animBg="1" autoUpdateAnimBg="0"/>
      <p:bldP spid="7" grpId="1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77850" y="1066800"/>
            <a:ext cx="11033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en-US" altLang="en-US" sz="7200">
                <a:solidFill>
                  <a:srgbClr val="FF0066"/>
                </a:solidFill>
                <a:ea typeface="Kids" panose="03050502040202020203" pitchFamily="66" charset="0"/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1384" y="476672"/>
            <a:ext cx="11089232" cy="43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en-US" altLang="en-US" sz="5400" dirty="0" smtClean="0"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CẢ LỚP NGHE BÀI HÁT MỘT SỢI RƠM VÀNG </a:t>
            </a:r>
          </a:p>
          <a:p>
            <a:pPr algn="ctr">
              <a:spcBef>
                <a:spcPts val="600"/>
              </a:spcBef>
              <a:buFontTx/>
              <a:buNone/>
            </a:pPr>
            <a:r>
              <a:rPr lang="en-US" altLang="en-US" sz="5400" dirty="0" err="1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G</a:t>
            </a:r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hi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nhanh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ít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nhất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 5 </a:t>
            </a:r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sự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vật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được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kể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đến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trong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bài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hát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hoặc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quan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sát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được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trong</a:t>
            </a:r>
            <a:r>
              <a:rPr lang="en-US" alt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Kids" panose="03050502040202020203" pitchFamily="66" charset="0"/>
                <a:cs typeface="Times New Roman" panose="02020603050405020304" pitchFamily="18" charset="0"/>
              </a:rPr>
              <a:t> clip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7608" y="4509120"/>
            <a:ext cx="907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47528" y="5157192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ea typeface="Kids" panose="03050502040202020203" pitchFamily="66" charset="0"/>
                <a:cs typeface="Times New Roman" panose="02020603050405020304" pitchFamily="18" charset="0"/>
              </a:rPr>
              <a:t>https://coccoc.com/search?query=m%E1%BB%99t%20s%E1%BB%A3i%20rowmvangf&amp;tbm=vid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368" y="1340768"/>
            <a:ext cx="11305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C00000"/>
                </a:solidFill>
              </a:rPr>
              <a:t>rơm, bà, chổi, sân kho, bé, nhà, cây chuối, lũy tre, anh</a:t>
            </a:r>
            <a:endParaRPr lang="en-US" sz="4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368" y="116632"/>
            <a:ext cx="9577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G</a:t>
            </a:r>
            <a:r>
              <a:rPr lang="en-US" sz="4400" smtClean="0"/>
              <a:t>ọi tên các sự vật có trong hình sau:</a:t>
            </a:r>
            <a:endParaRPr lang="en-US" sz="4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554" y="1052736"/>
            <a:ext cx="5008406" cy="4972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19536" y="619149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ĐÈN ÔNG SAO</a:t>
            </a:r>
            <a:endParaRPr lang="en-US" sz="24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052736"/>
            <a:ext cx="5715000" cy="4972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4112" y="619149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NGÔI NHÀ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428871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3886200" cy="28003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istrator\Desktop\ke-ve-thay-co-giao-em-day-truoc-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3733800" cy="2913063"/>
          </a:xfrm>
          <a:prstGeom prst="rect">
            <a:avLst/>
          </a:prstGeom>
          <a:noFill/>
          <a:ln w="38100" cap="sq" cmpd="dbl">
            <a:solidFill>
              <a:srgbClr val="0000F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dministrator\Desktop\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0" t="19354" b="12903"/>
          <a:stretch>
            <a:fillRect/>
          </a:stretch>
        </p:blipFill>
        <p:spPr bwMode="auto">
          <a:xfrm>
            <a:off x="6400800" y="3505200"/>
            <a:ext cx="3810000" cy="2747963"/>
          </a:xfrm>
          <a:prstGeom prst="rect">
            <a:avLst/>
          </a:prstGeom>
          <a:noFill/>
          <a:ln w="38100" cap="sq" cmpd="dbl">
            <a:solidFill>
              <a:srgbClr val="0000FF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Cây dừa tại Bến T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"/>
          <a:stretch>
            <a:fillRect/>
          </a:stretch>
        </p:blipFill>
        <p:spPr bwMode="auto">
          <a:xfrm>
            <a:off x="6324600" y="152400"/>
            <a:ext cx="3962400" cy="280035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2743200" y="2895600"/>
            <a:ext cx="208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mèo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7391400" y="2895600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dừa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2057400" y="6338888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cô giáo, học sinh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7239000" y="6334125"/>
            <a:ext cx="23828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đồng hồ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4118" grpId="0"/>
      <p:bldP spid="4120" grpId="0"/>
      <p:bldP spid="41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293" descr="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923">
            <a:off x="2311586" y="508968"/>
            <a:ext cx="4910137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on Ong, Chú Ong Và Cái Biển - KhoThietKe.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68" y="621682"/>
            <a:ext cx="2443163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42411" y="1358472"/>
            <a:ext cx="3603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TÌM CÁC TỪ CHỈ SỰ VẬT: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7" name="Speech Bubble: Rectangle with Corners Rounded 10"/>
          <p:cNvSpPr/>
          <p:nvPr/>
        </p:nvSpPr>
        <p:spPr>
          <a:xfrm>
            <a:off x="7144146" y="320337"/>
            <a:ext cx="4983416" cy="1638300"/>
          </a:xfrm>
          <a:prstGeom prst="wedgeRoundRectCallout">
            <a:avLst>
              <a:gd name="adj1" fmla="val -79171"/>
              <a:gd name="adj2" fmla="val 46668"/>
              <a:gd name="adj3" fmla="val 16667"/>
            </a:avLst>
          </a:prstGeom>
          <a:solidFill>
            <a:srgbClr val="CBF9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46865" y="314604"/>
            <a:ext cx="17037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Rectangle with Corners Rounded 17"/>
          <p:cNvSpPr/>
          <p:nvPr/>
        </p:nvSpPr>
        <p:spPr>
          <a:xfrm>
            <a:off x="6743700" y="2530475"/>
            <a:ext cx="5448300" cy="3485401"/>
          </a:xfrm>
          <a:prstGeom prst="wedgeRoundRectCallout">
            <a:avLst>
              <a:gd name="adj1" fmla="val -67913"/>
              <a:gd name="adj2" fmla="val -48928"/>
              <a:gd name="adj3" fmla="val 16667"/>
            </a:avLst>
          </a:prstGeom>
          <a:solidFill>
            <a:srgbClr val="CBF9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70352" y="2801958"/>
            <a:ext cx="1154112" cy="5842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peech Bubble: Rectangle with Corners Rounded 9"/>
          <p:cNvSpPr/>
          <p:nvPr/>
        </p:nvSpPr>
        <p:spPr>
          <a:xfrm>
            <a:off x="911424" y="4653136"/>
            <a:ext cx="5616624" cy="2158749"/>
          </a:xfrm>
          <a:prstGeom prst="wedgeRoundRectCallout">
            <a:avLst>
              <a:gd name="adj1" fmla="val -7684"/>
              <a:gd name="adj2" fmla="val -13606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endParaRPr lang="en-US" altLang="en-US" sz="4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06413" y="4537942"/>
            <a:ext cx="4742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</a:t>
            </a:r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thiên nhiên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35393" y="346840"/>
            <a:ext cx="3433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>
                <a:cs typeface="Times New Roman" panose="02020603050405020304" pitchFamily="18" charset="0"/>
              </a:rPr>
              <a:t>ông, bà, cha, mẹ, </a:t>
            </a:r>
            <a:endParaRPr lang="en-US" sz="3200"/>
          </a:p>
        </p:txBody>
      </p:sp>
      <p:sp>
        <p:nvSpPr>
          <p:cNvPr id="14" name="TextBox 13"/>
          <p:cNvSpPr txBox="1"/>
          <p:nvPr/>
        </p:nvSpPr>
        <p:spPr>
          <a:xfrm>
            <a:off x="7320136" y="1268760"/>
            <a:ext cx="4807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smtClean="0">
                <a:cs typeface="Times New Roman" panose="02020603050405020304" pitchFamily="18" charset="0"/>
              </a:rPr>
              <a:t>cô giáo, bộ đội, công an,…</a:t>
            </a:r>
            <a:endParaRPr lang="en-US" sz="3200" smtClean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897813" y="2674938"/>
            <a:ext cx="42941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vật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bút, thước, vở, nồi, chén, chổi, ly, muỗng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046865" y="3557019"/>
            <a:ext cx="51552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vật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chó, mèo, chim, thỏ, sóc,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chuột, muỗi….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0214" y="5020204"/>
            <a:ext cx="5425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cs typeface="Times New Roman" panose="02020603050405020304" pitchFamily="18" charset="0"/>
              </a:rPr>
              <a:t>mưa, bão, sấm, gió</a:t>
            </a:r>
            <a:r>
              <a:rPr lang="en-US" altLang="en-US" sz="3600" b="1" smtClean="0">
                <a:cs typeface="Times New Roman" panose="02020603050405020304" pitchFamily="18" charset="0"/>
              </a:rPr>
              <a:t>, nắng, lũ lụt, gió mùa </a:t>
            </a:r>
            <a:r>
              <a:rPr lang="en-US" altLang="en-US" sz="3600" b="1">
                <a:cs typeface="Times New Roman" panose="02020603050405020304" pitchFamily="18" charset="0"/>
              </a:rPr>
              <a:t>...</a:t>
            </a:r>
            <a:endParaRPr lang="en-US" altLang="en-US" sz="3600">
              <a:cs typeface="Times New Roman" panose="02020603050405020304" pitchFamily="18" charset="0"/>
            </a:endParaRPr>
          </a:p>
          <a:p>
            <a:endParaRPr lang="en-US" sz="3600"/>
          </a:p>
        </p:txBody>
      </p:sp>
      <p:pic>
        <p:nvPicPr>
          <p:cNvPr id="18" name="图片 12293" descr="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4923">
            <a:off x="2350461" y="431626"/>
            <a:ext cx="4910137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 noChangeArrowheads="1"/>
          </p:cNvSpPr>
          <p:nvPr/>
        </p:nvSpPr>
        <p:spPr bwMode="auto">
          <a:xfrm>
            <a:off x="2642410" y="1139487"/>
            <a:ext cx="306705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4800" b="1" kern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</a:t>
            </a:r>
            <a:endParaRPr lang="en-US" altLang="en-US" sz="4800" b="1" u="sng" kern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972303" y="4727303"/>
            <a:ext cx="51552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cối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bàng, xoài, cam, chuối, rau muống, hoa hồng….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86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494" y="55622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Vậy danh từ là những từ như thế nào?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336" y="217561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Danh từ là những từ chỉ sự vật như: 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 bwMode="auto">
          <a:xfrm rot="19800060">
            <a:off x="6547456" y="2181023"/>
            <a:ext cx="797057" cy="457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2239" y="1544625"/>
            <a:ext cx="140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Người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 rot="21396847">
            <a:off x="6592204" y="2485026"/>
            <a:ext cx="823844" cy="6726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099033">
            <a:off x="6579112" y="2836552"/>
            <a:ext cx="823844" cy="6726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41517" y="2118682"/>
            <a:ext cx="4988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Vật </a:t>
            </a:r>
            <a:r>
              <a:rPr lang="en-US" sz="2800" b="1" smtClean="0">
                <a:solidFill>
                  <a:srgbClr val="FF0000"/>
                </a:solidFill>
              </a:rPr>
              <a:t>(đồ vật, con vật, cây cối...)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7316" y="2748159"/>
            <a:ext cx="2576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Hiện tượng: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0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  <p:bldP spid="9" grpId="0" animBg="1"/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429000" y="990600"/>
            <a:ext cx="586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rgbClr val="FF0066"/>
                </a:solidFill>
                <a:latin typeface="HP001 4 hàng" panose="020B0603050302020204" pitchFamily="34" charset="0"/>
              </a:rPr>
              <a:t>    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905000" y="2168525"/>
            <a:ext cx="792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1. Tìm các </a:t>
            </a:r>
            <a:r>
              <a:rPr lang="en-US" altLang="en-US" sz="2800" b="1" smtClean="0">
                <a:latin typeface="Times New Roman" panose="02020603050405020304" pitchFamily="18" charset="0"/>
              </a:rPr>
              <a:t>danh từ trong </a:t>
            </a:r>
            <a:r>
              <a:rPr lang="en-US" altLang="en-US" sz="2800" b="1">
                <a:latin typeface="Times New Roman" panose="02020603050405020304" pitchFamily="18" charset="0"/>
              </a:rPr>
              <a:t>đoạn thơ sau: 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3585340" y="2168525"/>
            <a:ext cx="145897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danh từ</a:t>
            </a:r>
          </a:p>
        </p:txBody>
      </p:sp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1905000" y="2735263"/>
            <a:ext cx="82296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.VnTime" panose="020B7200000000000000" pitchFamily="34" charset="0"/>
              </a:rPr>
              <a:t>  </a:t>
            </a:r>
            <a:r>
              <a:rPr lang="vi-VN" altLang="en-US" sz="2800">
                <a:latin typeface=".VnTime" panose="020B7200000000000000" pitchFamily="34" charset="0"/>
              </a:rPr>
              <a:t>               </a:t>
            </a:r>
            <a:r>
              <a:rPr lang="en-US" altLang="en-US" sz="2800">
                <a:latin typeface="Times New Roman" panose="02020603050405020304" pitchFamily="18" charset="0"/>
              </a:rPr>
              <a:t>Mang theo truyện cổ tôi đi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Nghe trong cuộc sống thầm thì tiếng xưa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</a:t>
            </a:r>
            <a:r>
              <a:rPr lang="vi-VN" altLang="en-US" sz="2800">
                <a:latin typeface="Times New Roman" panose="02020603050405020304" pitchFamily="18" charset="0"/>
              </a:rPr>
              <a:t>    </a:t>
            </a:r>
            <a:r>
              <a:rPr lang="en-US" altLang="en-US" sz="2800">
                <a:latin typeface="Times New Roman" panose="02020603050405020304" pitchFamily="18" charset="0"/>
              </a:rPr>
              <a:t>Vàng cơn nắng, trắng cơn mưa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Con sông chảy có rặng dừa nghiêng soi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>
                <a:latin typeface="Times New Roman" panose="02020603050405020304" pitchFamily="18" charset="0"/>
              </a:rPr>
              <a:t>                </a:t>
            </a:r>
            <a:r>
              <a:rPr lang="en-US" altLang="en-US" sz="2800">
                <a:latin typeface="Times New Roman" panose="02020603050405020304" pitchFamily="18" charset="0"/>
              </a:rPr>
              <a:t>Đời cha ông với đời tôi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>
                <a:latin typeface="Times New Roman" panose="02020603050405020304" pitchFamily="18" charset="0"/>
              </a:rPr>
              <a:t>        </a:t>
            </a:r>
            <a:r>
              <a:rPr lang="en-US" altLang="en-US" sz="2800">
                <a:latin typeface="Times New Roman" panose="02020603050405020304" pitchFamily="18" charset="0"/>
              </a:rPr>
              <a:t>Như con sông với chân trời đã xa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</a:t>
            </a:r>
            <a:r>
              <a:rPr lang="vi-VN" altLang="en-US" sz="2800">
                <a:latin typeface="Times New Roman" panose="02020603050405020304" pitchFamily="18" charset="0"/>
              </a:rPr>
              <a:t>           </a:t>
            </a:r>
            <a:r>
              <a:rPr lang="en-US" altLang="en-US" sz="2800">
                <a:latin typeface="Times New Roman" panose="02020603050405020304" pitchFamily="18" charset="0"/>
              </a:rPr>
              <a:t>Chỉ còn truyện cổ thiết tha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</a:t>
            </a:r>
            <a:r>
              <a:rPr lang="vi-VN" altLang="en-US" sz="2800">
                <a:latin typeface="Times New Roman" panose="02020603050405020304" pitchFamily="18" charset="0"/>
              </a:rPr>
              <a:t>   </a:t>
            </a:r>
            <a:r>
              <a:rPr lang="en-US" altLang="en-US" sz="2800">
                <a:latin typeface="Times New Roman" panose="02020603050405020304" pitchFamily="18" charset="0"/>
              </a:rPr>
              <a:t>Cho tôi nhận mặt ông cha của mình.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                             Lâm Thị Mỹ Dạ</a:t>
            </a:r>
          </a:p>
        </p:txBody>
      </p:sp>
      <p:sp>
        <p:nvSpPr>
          <p:cNvPr id="15368" name="AutoShape 1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76400" y="6248400"/>
            <a:ext cx="2286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solidFill>
                <a:srgbClr val="006666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4" name="Straight Connector 2"/>
          <p:cNvCxnSpPr>
            <a:cxnSpLocks noChangeShapeType="1"/>
          </p:cNvCxnSpPr>
          <p:nvPr/>
        </p:nvCxnSpPr>
        <p:spPr bwMode="auto">
          <a:xfrm>
            <a:off x="5181600" y="3176588"/>
            <a:ext cx="125730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2"/>
          <p:cNvCxnSpPr>
            <a:cxnSpLocks noChangeShapeType="1"/>
          </p:cNvCxnSpPr>
          <p:nvPr/>
        </p:nvCxnSpPr>
        <p:spPr bwMode="auto">
          <a:xfrm>
            <a:off x="4572000" y="3622675"/>
            <a:ext cx="125730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2"/>
          <p:cNvCxnSpPr>
            <a:cxnSpLocks noChangeShapeType="1"/>
          </p:cNvCxnSpPr>
          <p:nvPr/>
        </p:nvCxnSpPr>
        <p:spPr bwMode="auto">
          <a:xfrm>
            <a:off x="7315200" y="3622675"/>
            <a:ext cx="62865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2"/>
          <p:cNvCxnSpPr>
            <a:cxnSpLocks noChangeShapeType="1"/>
          </p:cNvCxnSpPr>
          <p:nvPr/>
        </p:nvCxnSpPr>
        <p:spPr bwMode="auto">
          <a:xfrm>
            <a:off x="8096250" y="3622675"/>
            <a:ext cx="51435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2"/>
          <p:cNvCxnSpPr>
            <a:cxnSpLocks noChangeShapeType="1"/>
          </p:cNvCxnSpPr>
          <p:nvPr/>
        </p:nvCxnSpPr>
        <p:spPr bwMode="auto">
          <a:xfrm>
            <a:off x="4314825" y="4102608"/>
            <a:ext cx="409575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2"/>
          <p:cNvCxnSpPr>
            <a:cxnSpLocks noChangeShapeType="1"/>
          </p:cNvCxnSpPr>
          <p:nvPr/>
        </p:nvCxnSpPr>
        <p:spPr bwMode="auto">
          <a:xfrm>
            <a:off x="4943475" y="4038600"/>
            <a:ext cx="51435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2"/>
          <p:cNvCxnSpPr>
            <a:cxnSpLocks noChangeShapeType="1"/>
          </p:cNvCxnSpPr>
          <p:nvPr/>
        </p:nvCxnSpPr>
        <p:spPr bwMode="auto">
          <a:xfrm>
            <a:off x="6634163" y="4027488"/>
            <a:ext cx="417512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"/>
          <p:cNvCxnSpPr>
            <a:cxnSpLocks noChangeShapeType="1"/>
          </p:cNvCxnSpPr>
          <p:nvPr/>
        </p:nvCxnSpPr>
        <p:spPr bwMode="auto">
          <a:xfrm>
            <a:off x="7239000" y="4024313"/>
            <a:ext cx="51435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"/>
          <p:cNvCxnSpPr>
            <a:cxnSpLocks noChangeShapeType="1"/>
          </p:cNvCxnSpPr>
          <p:nvPr/>
        </p:nvCxnSpPr>
        <p:spPr bwMode="auto">
          <a:xfrm>
            <a:off x="2743200" y="4437063"/>
            <a:ext cx="51435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"/>
          <p:cNvCxnSpPr>
            <a:cxnSpLocks noChangeShapeType="1"/>
          </p:cNvCxnSpPr>
          <p:nvPr/>
        </p:nvCxnSpPr>
        <p:spPr bwMode="auto">
          <a:xfrm>
            <a:off x="3429000" y="4437063"/>
            <a:ext cx="51435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"/>
          <p:cNvCxnSpPr>
            <a:cxnSpLocks noChangeShapeType="1"/>
          </p:cNvCxnSpPr>
          <p:nvPr/>
        </p:nvCxnSpPr>
        <p:spPr bwMode="auto">
          <a:xfrm>
            <a:off x="5348288" y="4460875"/>
            <a:ext cx="51435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"/>
          <p:cNvCxnSpPr>
            <a:cxnSpLocks noChangeShapeType="1"/>
          </p:cNvCxnSpPr>
          <p:nvPr/>
        </p:nvCxnSpPr>
        <p:spPr bwMode="auto">
          <a:xfrm>
            <a:off x="6069013" y="4457700"/>
            <a:ext cx="51435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"/>
          <p:cNvCxnSpPr>
            <a:cxnSpLocks noChangeShapeType="1"/>
          </p:cNvCxnSpPr>
          <p:nvPr/>
        </p:nvCxnSpPr>
        <p:spPr bwMode="auto">
          <a:xfrm>
            <a:off x="3429000" y="4876800"/>
            <a:ext cx="51435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"/>
          <p:cNvCxnSpPr>
            <a:cxnSpLocks noChangeShapeType="1"/>
          </p:cNvCxnSpPr>
          <p:nvPr/>
        </p:nvCxnSpPr>
        <p:spPr bwMode="auto">
          <a:xfrm>
            <a:off x="4154488" y="4894263"/>
            <a:ext cx="922337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"/>
          <p:cNvCxnSpPr>
            <a:cxnSpLocks noChangeShapeType="1"/>
          </p:cNvCxnSpPr>
          <p:nvPr/>
        </p:nvCxnSpPr>
        <p:spPr bwMode="auto">
          <a:xfrm>
            <a:off x="3429000" y="5299075"/>
            <a:ext cx="51435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"/>
          <p:cNvCxnSpPr>
            <a:cxnSpLocks noChangeShapeType="1"/>
          </p:cNvCxnSpPr>
          <p:nvPr/>
        </p:nvCxnSpPr>
        <p:spPr bwMode="auto">
          <a:xfrm>
            <a:off x="4100513" y="5299075"/>
            <a:ext cx="514350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"/>
          <p:cNvCxnSpPr>
            <a:cxnSpLocks noChangeShapeType="1"/>
          </p:cNvCxnSpPr>
          <p:nvPr/>
        </p:nvCxnSpPr>
        <p:spPr bwMode="auto">
          <a:xfrm>
            <a:off x="5353050" y="5319713"/>
            <a:ext cx="1241425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2"/>
          <p:cNvCxnSpPr>
            <a:cxnSpLocks noChangeShapeType="1"/>
          </p:cNvCxnSpPr>
          <p:nvPr/>
        </p:nvCxnSpPr>
        <p:spPr bwMode="auto">
          <a:xfrm>
            <a:off x="4614863" y="5715000"/>
            <a:ext cx="1241425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2"/>
          <p:cNvCxnSpPr>
            <a:cxnSpLocks noChangeShapeType="1"/>
          </p:cNvCxnSpPr>
          <p:nvPr/>
        </p:nvCxnSpPr>
        <p:spPr bwMode="auto">
          <a:xfrm>
            <a:off x="5221288" y="6161088"/>
            <a:ext cx="974725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2"/>
          <p:cNvCxnSpPr>
            <a:cxnSpLocks noChangeShapeType="1"/>
          </p:cNvCxnSpPr>
          <p:nvPr/>
        </p:nvCxnSpPr>
        <p:spPr bwMode="auto">
          <a:xfrm>
            <a:off x="5853113" y="4894263"/>
            <a:ext cx="366712" cy="0"/>
          </a:xfrm>
          <a:prstGeom prst="lin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1752600" y="1447800"/>
            <a:ext cx="2409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I. Nhận xét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76&quot;&gt;&lt;property id=&quot;20148&quot; value=&quot;5&quot;/&gt;&lt;property id=&quot;20300&quot; value=&quot;Slide 1&quot;/&gt;&lt;property id=&quot;20307&quot; value=&quot;284&quot;/&gt;&lt;/object&gt;&lt;object type=&quot;3&quot; unique_id=&quot;10077&quot;&gt;&lt;property id=&quot;20148&quot; value=&quot;5&quot;/&gt;&lt;property id=&quot;20300&quot; value=&quot;Slide 2&quot;/&gt;&lt;property id=&quot;20307&quot; value=&quot;271&quot;/&gt;&lt;/object&gt;&lt;object type=&quot;3&quot; unique_id=&quot;10078&quot;&gt;&lt;property id=&quot;20148&quot; value=&quot;5&quot;/&gt;&lt;property id=&quot;20300&quot; value=&quot;Slide 3&quot;/&gt;&lt;property id=&quot;20307&quot; value=&quot;279&quot;/&gt;&lt;/object&gt;&lt;object type=&quot;3&quot; unique_id=&quot;10079&quot;&gt;&lt;property id=&quot;20148&quot; value=&quot;5&quot;/&gt;&lt;property id=&quot;20300&quot; value=&quot;Slide 4&quot;/&gt;&lt;property id=&quot;20307&quot; value=&quot;281&quot;/&gt;&lt;/object&gt;&lt;object type=&quot;3&quot; unique_id=&quot;10080&quot;&gt;&lt;property id=&quot;20148&quot; value=&quot;5&quot;/&gt;&lt;property id=&quot;20300&quot; value=&quot;Slide 5&quot;/&gt;&lt;property id=&quot;20307&quot; value=&quot;272&quot;/&gt;&lt;/object&gt;&lt;object type=&quot;3&quot; unique_id=&quot;10081&quot;&gt;&lt;property id=&quot;20148&quot; value=&quot;5&quot;/&gt;&lt;property id=&quot;20300&quot; value=&quot;Slide 6&quot;/&gt;&lt;property id=&quot;20307&quot; value=&quot;288&quot;/&gt;&lt;/object&gt;&lt;object type=&quot;3&quot; unique_id=&quot;10082&quot;&gt;&lt;property id=&quot;20148&quot; value=&quot;5&quot;/&gt;&lt;property id=&quot;20300&quot; value=&quot;Slide 7&quot;/&gt;&lt;property id=&quot;20307&quot; value=&quot;273&quot;/&gt;&lt;/object&gt;&lt;object type=&quot;3&quot; unique_id=&quot;10083&quot;&gt;&lt;property id=&quot;20148&quot; value=&quot;5&quot;/&gt;&lt;property id=&quot;20300&quot; value=&quot;Slide 8 - &amp;quot;Trao đổi, thực hành&amp;quot;&quot;/&gt;&lt;property id=&quot;20307&quot; value=&quot;278&quot;/&gt;&lt;/object&gt;&lt;object type=&quot;3&quot; unique_id=&quot;10084&quot;&gt;&lt;property id=&quot;20148&quot; value=&quot;5&quot;/&gt;&lt;property id=&quot;20300&quot; value=&quot;Slide 9&quot;/&gt;&lt;property id=&quot;20307&quot; value=&quot;286&quot;/&gt;&lt;/object&gt;&lt;object type=&quot;3&quot; unique_id=&quot;10085&quot;&gt;&lt;property id=&quot;20148&quot; value=&quot;5&quot;/&gt;&lt;property id=&quot;20300&quot; value=&quot;Slide 10&quot;/&gt;&lt;property id=&quot;20307&quot; value=&quot;282&quot;/&gt;&lt;/object&gt;&lt;object type=&quot;3&quot; unique_id=&quot;10086&quot;&gt;&lt;property id=&quot;20148&quot; value=&quot;5&quot;/&gt;&lt;property id=&quot;20300&quot; value=&quot;Slide 11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3296</TotalTime>
  <Words>1001</Words>
  <Application>Microsoft Office PowerPoint</Application>
  <PresentationFormat>Widescreen</PresentationFormat>
  <Paragraphs>166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.VnTime</vt:lpstr>
      <vt:lpstr>Arial</vt:lpstr>
      <vt:lpstr>HP001 4 hàng</vt:lpstr>
      <vt:lpstr>Kids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XP-PRO-2011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Chuyen de GDNSTLVM</dc:title>
  <dc:creator>quyennt0412</dc:creator>
  <cp:lastModifiedBy>Admin</cp:lastModifiedBy>
  <cp:revision>196</cp:revision>
  <dcterms:created xsi:type="dcterms:W3CDTF">2013-10-28T09:13:32Z</dcterms:created>
  <dcterms:modified xsi:type="dcterms:W3CDTF">2021-10-07T06:34:48Z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